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70" r:id="rId5"/>
  </p:sldMasterIdLst>
  <p:notesMasterIdLst>
    <p:notesMasterId r:id="rId16"/>
  </p:notesMasterIdLst>
  <p:handoutMasterIdLst>
    <p:handoutMasterId r:id="rId17"/>
  </p:handoutMasterIdLst>
  <p:sldIdLst>
    <p:sldId id="296" r:id="rId6"/>
    <p:sldId id="276" r:id="rId7"/>
    <p:sldId id="277" r:id="rId8"/>
    <p:sldId id="297" r:id="rId9"/>
    <p:sldId id="278" r:id="rId10"/>
    <p:sldId id="279" r:id="rId11"/>
    <p:sldId id="300" r:id="rId12"/>
    <p:sldId id="301" r:id="rId13"/>
    <p:sldId id="295" r:id="rId14"/>
    <p:sldId id="29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E5A"/>
    <a:srgbClr val="446992"/>
    <a:srgbClr val="AEC2D8"/>
    <a:srgbClr val="98432A"/>
    <a:srgbClr val="D84400"/>
    <a:srgbClr val="44678D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34"/>
  </p:normalViewPr>
  <p:slideViewPr>
    <p:cSldViewPr snapToGrid="0" showGuides="1">
      <p:cViewPr varScale="1">
        <p:scale>
          <a:sx n="87" d="100"/>
          <a:sy n="87" d="100"/>
        </p:scale>
        <p:origin x="528" y="67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2023/5/5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52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1177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0906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4529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638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331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791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864C-44C4-4000-952D-01F31BFB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392E06-C914-467E-9D4F-BD763EDA2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EFBAF-82E9-49AD-B2CF-7D154E02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8006A-94B1-44F7-972D-56767EDE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7BFAB-D84B-45E1-A0BD-2516AC1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4642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07FBE-061D-452C-A8A6-213063CF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A3535-1708-499D-B5D2-7D8F9FD18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06063-A112-49AB-80C8-504D99EC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4C8D5-F898-4318-A76D-1FBD8732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6EC76-E8E8-4FFA-B671-7FA2F3EF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7791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CABF-E3C1-431A-A69C-D4881CC4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84226-69DA-4211-B2C8-C29FD05A4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F82DB-B518-40FD-8A66-44B874C0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CCEE-725F-4745-837B-87EFB70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1522A-E0E6-406B-BF30-A7C7A572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771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C9BDC-6F21-4EF5-A8DD-E35E27EA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68D5F-2AB6-42D3-A54E-AB3E60325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5AB07F-D5F7-402A-AE4E-027BF1CA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08EDC-3863-43B9-93C7-37465DC7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77D452-958D-4159-A9A4-16DD2968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654B6-1460-48B9-AC7E-592F68BA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540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C848-926A-4FD3-A311-A100A266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ECD90-B4F0-4DFB-BB3D-F23102078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5A6C3A-033E-474B-AB97-D8291A04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2B928-3A23-4FCA-AD1F-E45A467B5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DC8376-6FC6-4A11-B0DB-9A148E9C0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0206F-8846-425C-A56E-16FFBA4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45E89F-12CF-4561-A5F2-1E05783A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B4DFE4-927C-43B1-A061-5CB97FF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1747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0E367-8DA0-4655-BCBC-F4280D8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F9592-AA3C-4CF8-A5DB-4D010195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C9377-F93E-4515-852A-2647077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D076D-476B-42BA-8795-14FE6C1E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518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A599B4-6AB2-4190-82B5-7667EE1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FBFB3-AD86-4E39-B8AE-B4EC1452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4AF55-C114-4B60-9A20-56B00A1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5028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3DA1-5CB8-405D-9613-8A9B7BC56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2BB15-A24D-42E9-9CAE-BB8272263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F0849D-D3C3-462A-9751-4EAB0B91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0DD20-7A20-4574-98A4-42779587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0ED2B-71C4-421A-9DB0-676E00C1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4572A-ADFC-4C53-BCA2-42BDF693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3479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F5C67-EEEC-4AB0-9653-0F80D6B1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D50D6D-5277-4324-AF23-5FAF00783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75657-2BF9-4761-96B6-50EE3CFCF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C3F7B-A4C8-4F9D-8165-BC5186EA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96EA5-2FA2-464D-982F-C53E6426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1B398-191B-4AB1-86ED-00D0046E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4858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7B869-BFB2-4C20-8AB1-46704BB3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F007DB-4F12-4428-9C48-5120DF07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FA8DA-0E31-4CA6-BBFC-2467AAD1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974BD-9845-459A-9AAA-12731E25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71B0A-FDFB-4B2C-A9EC-2334C590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7118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0B5D73-1652-4A8E-B5A3-101523D7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7FB99-7425-444D-B602-01B672BCE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EA9C5-552A-48A1-AB54-ED54209B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3AAA3-4155-48FB-8F00-16DBE0C9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94EAE-CB3C-4DEF-A66D-583C7AAC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916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3445CA-54C1-4DDE-A216-DD2414E3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6395A-6879-4E93-B24E-067F88AC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0FF5B-A6A6-4F0F-AA5D-3F0F69A43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A1498-92C7-4E4B-8045-C9195F453964}" type="datetimeFigureOut">
              <a:rPr lang="en-US" smtClean="0"/>
              <a:t>05-May-23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8FAA-76CC-42EF-8BE0-466A41BBA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9FF02-6890-4E10-B958-1097AD32C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38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3706" y="2720521"/>
            <a:ext cx="10304585" cy="1606594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BDM CAPSTONE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SALES ANALYSIS AND INVENTORY BREAKDOWN OF A STATIONERY SHOP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1C59176D-59A8-4C02-B448-EE01232F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9" y="-608242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A50B1817-3C7F-41BC-8557-7A00C928E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BD0535-10DA-FADA-C66A-7B878564FF98}"/>
              </a:ext>
            </a:extLst>
          </p:cNvPr>
          <p:cNvSpPr txBox="1"/>
          <p:nvPr/>
        </p:nvSpPr>
        <p:spPr>
          <a:xfrm>
            <a:off x="3220913" y="5014853"/>
            <a:ext cx="57501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MOHIT MAYANK CHAKRABORTY [</a:t>
            </a: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21f1003057]</a:t>
            </a:r>
          </a:p>
        </p:txBody>
      </p:sp>
    </p:spTree>
    <p:extLst>
      <p:ext uri="{BB962C8B-B14F-4D97-AF65-F5344CB8AC3E}">
        <p14:creationId xmlns:p14="http://schemas.microsoft.com/office/powerpoint/2010/main" val="1536871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8" y="1544068"/>
            <a:ext cx="3541486" cy="3769865"/>
            <a:chOff x="4325258" y="1229517"/>
            <a:chExt cx="3541486" cy="3769865"/>
          </a:xfrm>
        </p:grpSpPr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92319" y="2392018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0403"/>
            <a:ext cx="9144000" cy="997196"/>
          </a:xfrm>
        </p:spPr>
        <p:txBody>
          <a:bodyPr lIns="0" tIns="0" rIns="0" bIns="0" anchor="ctr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Thank You</a:t>
            </a:r>
            <a:endParaRPr lang="en-US" sz="7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032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8B6E5533-B475-DF9A-5101-4059DC99C55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t="10108" b="10108"/>
          <a:stretch>
            <a:fillRect/>
          </a:stretch>
        </p:blipFill>
        <p:spPr>
          <a:xfrm>
            <a:off x="5817918" y="112961"/>
            <a:ext cx="3788412" cy="4029926"/>
          </a:xfrm>
          <a:prstGeom prst="rect">
            <a:avLst/>
          </a:prstGeom>
          <a:ln w="1270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5" name="Picture Placeholder 13">
            <a:extLst>
              <a:ext uri="{FF2B5EF4-FFF2-40B4-BE49-F238E27FC236}">
                <a16:creationId xmlns:a16="http://schemas.microsoft.com/office/drawing/2014/main" id="{0C50A033-5BCB-EA7A-BD30-A32ACDEDB3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109" b="10109"/>
          <a:stretch/>
        </p:blipFill>
        <p:spPr>
          <a:xfrm>
            <a:off x="8117838" y="2127924"/>
            <a:ext cx="3788412" cy="4029926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410967"/>
            <a:ext cx="5117162" cy="1325563"/>
          </a:xfrm>
        </p:spPr>
        <p:txBody>
          <a:bodyPr/>
          <a:lstStyle/>
          <a:p>
            <a:r>
              <a:rPr lang="en-US" dirty="0"/>
              <a:t>ORGANIZATION BACKGROUND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1EC1F-42C9-66C4-9D49-F6AF79D5BE91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 dirty="0"/>
              <a:t>BDM CAPSTONE [21F1003057]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2067847"/>
            <a:ext cx="4260180" cy="371382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B.C.Brothers founded in 1952 by Mr. R.P.Bhattercharjee.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Small stationery business – 8 employees.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Wide variety of goods – printer cartridges, paper products, keyboards.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Customers – Students, Office workers, Local Businesses.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4D761329-3BEF-0173-1328-A4DB26572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C101F03-8617-09D4-619B-F38E2F0A4F1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810001" y="2633662"/>
            <a:ext cx="2589079" cy="159067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REVENUE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B2B V. B2C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PRICE FLUCTUATIONS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E36562D-EDBA-775A-F1E7-9FAC7BFE4BA0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4000"/>
                    </a14:imgEffect>
                  </a14:imgLayer>
                </a14:imgProps>
              </a:ext>
            </a:extLst>
          </a:blip>
          <a:srcRect l="20834" r="20834"/>
          <a:stretch>
            <a:fillRect/>
          </a:stretch>
        </p:blipFill>
        <p:spPr>
          <a:xfrm>
            <a:off x="461695" y="382095"/>
            <a:ext cx="5316754" cy="6093809"/>
          </a:xfrm>
        </p:spPr>
      </p:pic>
    </p:spTree>
    <p:extLst>
      <p:ext uri="{BB962C8B-B14F-4D97-AF65-F5344CB8AC3E}">
        <p14:creationId xmlns:p14="http://schemas.microsoft.com/office/powerpoint/2010/main" val="2478079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79BBF1-9BC2-6DCE-0154-88734698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373" y="102413"/>
            <a:ext cx="10889796" cy="1418998"/>
          </a:xfrm>
        </p:spPr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8E7F7-120D-E343-B41C-E8DF89FC0F49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dirty="0"/>
              <a:t>BDM CAPSTONE [21F1003057]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25C86-7BE3-4BC6-C0B8-7F7D7C3EC28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04F218-326F-9610-F434-886499428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505" y="911926"/>
            <a:ext cx="3943777" cy="5258369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DF14C5-D026-363F-3A8F-AECCF637C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9688" y="959551"/>
            <a:ext cx="3943777" cy="5258369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72851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C6EC6F6-F346-241D-C2AD-CEA21AF2E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ANALYSIS: REVENUE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D23934-4A07-2183-483D-999C4EEC4F76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dirty="0"/>
              <a:t>BDM CAPSTONE [21F1003057]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E20B9D-3E1B-ACAC-E328-901AE7E6D939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030094-96E9-92F1-6C8B-49AA2DADB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59" y="1351252"/>
            <a:ext cx="10750882" cy="12866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768073-6E07-6003-90E3-5AC8AC443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369" y="2795917"/>
            <a:ext cx="5075260" cy="3422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7495171-2C80-31CD-4AEA-B77FD27A8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8264" y="2795917"/>
            <a:ext cx="5215905" cy="342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288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79BBF1-9BC2-6DCE-0154-88734698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373" y="150038"/>
            <a:ext cx="10889796" cy="1418998"/>
          </a:xfrm>
        </p:spPr>
        <p:txBody>
          <a:bodyPr/>
          <a:lstStyle/>
          <a:p>
            <a:r>
              <a:rPr lang="en-US" dirty="0"/>
              <a:t>DATA ANALYSIS: B2B V. B2C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8E7F7-120D-E343-B41C-E8DF89FC0F49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dirty="0"/>
              <a:t>BDM CAPSTONE [21F1003057]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25C86-7BE3-4BC6-C0B8-7F7D7C3EC28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A8F5BD-715F-B44D-8039-222276625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412" y="1138211"/>
            <a:ext cx="6248188" cy="34376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8D0E38B-0CCE-BC99-2DCF-7BD2970B9BD8}"/>
              </a:ext>
            </a:extLst>
          </p:cNvPr>
          <p:cNvSpPr txBox="1"/>
          <p:nvPr/>
        </p:nvSpPr>
        <p:spPr>
          <a:xfrm>
            <a:off x="3486104" y="4924544"/>
            <a:ext cx="5495619" cy="76944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Bill amount [B2C]: 1556 +- 2596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LVTs = 25%</a:t>
            </a:r>
            <a:endParaRPr lang="en-IN" sz="2200" dirty="0">
              <a:ea typeface="微软雅黑"/>
              <a:cs typeface="Posterama" panose="020B0504020200020000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15B9A98-677A-3096-17C2-E89E9FBC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00" y="1138211"/>
            <a:ext cx="5495620" cy="343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021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79BBF1-9BC2-6DCE-0154-88734698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373" y="150038"/>
            <a:ext cx="10889796" cy="1418998"/>
          </a:xfrm>
        </p:spPr>
        <p:txBody>
          <a:bodyPr/>
          <a:lstStyle/>
          <a:p>
            <a:r>
              <a:rPr lang="en-US" dirty="0"/>
              <a:t>DATA ANALYSIS: B2B V. B2C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8E7F7-120D-E343-B41C-E8DF89FC0F49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dirty="0"/>
              <a:t>BDM CAPSTONE [21F1003057]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25C86-7BE3-4BC6-C0B8-7F7D7C3EC28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D0E38B-0CCE-BC99-2DCF-7BD2970B9BD8}"/>
              </a:ext>
            </a:extLst>
          </p:cNvPr>
          <p:cNvSpPr txBox="1"/>
          <p:nvPr/>
        </p:nvSpPr>
        <p:spPr>
          <a:xfrm>
            <a:off x="5316446" y="4000821"/>
            <a:ext cx="5172233" cy="17851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238 unique enterprises:  161 low value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48 most valuable customers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Contributions: 65% [Oct],  67% [Nov],  75% [Dec]</a:t>
            </a:r>
            <a:endParaRPr lang="en-IN" sz="2200" dirty="0">
              <a:ea typeface="微软雅黑"/>
              <a:cs typeface="Posterama" panose="020B0504020200020000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D709AB-6BD8-0641-51A4-1885ACCC3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6" y="859537"/>
            <a:ext cx="5012073" cy="26490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40F45A-BFB9-5DF9-A00D-B5C4B321F4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75" y="3568827"/>
            <a:ext cx="5012073" cy="26490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FC0FE2-328D-3610-A0F9-9E172ED4E6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6446" y="862858"/>
            <a:ext cx="5012073" cy="264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744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79BBF1-9BC2-6DCE-0154-887346987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373" y="150038"/>
            <a:ext cx="10889796" cy="1418998"/>
          </a:xfrm>
        </p:spPr>
        <p:txBody>
          <a:bodyPr/>
          <a:lstStyle/>
          <a:p>
            <a:r>
              <a:rPr lang="en-US" dirty="0"/>
              <a:t>DATA ANALYSIS: ITEM ANALYSIS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8E7F7-120D-E343-B41C-E8DF89FC0F49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dirty="0"/>
              <a:t>BDM CAPSTONE [21F1003057]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25C86-7BE3-4BC6-C0B8-7F7D7C3EC28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8</a:t>
            </a:fld>
            <a:endParaRPr lang="en-US" altLang="zh-C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ABFECD-8E19-5D77-D165-55E2C5064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73" y="859537"/>
            <a:ext cx="5252365" cy="32372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4FB8CD-0DB0-7967-CE18-D02CE47C0606}"/>
              </a:ext>
            </a:extLst>
          </p:cNvPr>
          <p:cNvSpPr txBox="1"/>
          <p:nvPr/>
        </p:nvSpPr>
        <p:spPr>
          <a:xfrm>
            <a:off x="304373" y="4273062"/>
            <a:ext cx="5322704" cy="76944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945 unique items; 170 items contribute significantly to revenue.</a:t>
            </a:r>
            <a:endParaRPr lang="en-IN" sz="2200" dirty="0">
              <a:ea typeface="微软雅黑"/>
              <a:cs typeface="Posterama" panose="020B0504020200020000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7CC651-7F01-A5D8-5331-6196ECE0E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3898" y="859537"/>
            <a:ext cx="5388964" cy="32372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46FE11-855F-5B52-2753-B392BEE953B8}"/>
              </a:ext>
            </a:extLst>
          </p:cNvPr>
          <p:cNvSpPr txBox="1"/>
          <p:nvPr/>
        </p:nvSpPr>
        <p:spPr>
          <a:xfrm>
            <a:off x="6096000" y="4273062"/>
            <a:ext cx="5791627" cy="144655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Reasons: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Changes in cost price.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Lack of Brand/Item Info.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ea typeface="微软雅黑"/>
                <a:cs typeface="Posterama" panose="020B0504020200020000" pitchFamily="34" charset="0"/>
              </a:rPr>
              <a:t>Lack of Unit info.</a:t>
            </a:r>
            <a:endParaRPr lang="en-IN" sz="2200" dirty="0">
              <a:ea typeface="微软雅黑"/>
              <a:cs typeface="Posterama" panose="020B050402020002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29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5317110" cy="2277580"/>
          </a:xfrm>
        </p:spPr>
        <p:txBody>
          <a:bodyPr/>
          <a:lstStyle/>
          <a:p>
            <a:r>
              <a:rPr lang="en-US" dirty="0"/>
              <a:t>RECOMMENDATIONS</a:t>
            </a:r>
          </a:p>
        </p:txBody>
      </p:sp>
      <p:pic>
        <p:nvPicPr>
          <p:cNvPr id="192" name="Picture Placeholder 191" descr="Abacus with solid fill">
            <a:extLst>
              <a:ext uri="{FF2B5EF4-FFF2-40B4-BE49-F238E27FC236}">
                <a16:creationId xmlns:a16="http://schemas.microsoft.com/office/drawing/2014/main" id="{03D5E3D1-D423-EF5A-EE43-00CF1BD7FF63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182" r="5182"/>
          <a:stretch>
            <a:fillRect/>
          </a:stretch>
        </p:blipFill>
        <p:spPr>
          <a:xfrm>
            <a:off x="5558563" y="1797759"/>
            <a:ext cx="507778" cy="56588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96FE97-5E27-FC36-5E3A-511A31E6C78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096000" y="1681326"/>
            <a:ext cx="5162709" cy="420683"/>
          </a:xfrm>
        </p:spPr>
        <p:txBody>
          <a:bodyPr/>
          <a:lstStyle/>
          <a:p>
            <a:r>
              <a:rPr lang="en-US" sz="1600" dirty="0"/>
              <a:t>Computerize Records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E5DE1C-24E7-3841-9376-89E91B4A476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095999" y="2125159"/>
            <a:ext cx="5162709" cy="978856"/>
          </a:xfrm>
        </p:spPr>
        <p:txBody>
          <a:bodyPr/>
          <a:lstStyle/>
          <a:p>
            <a:r>
              <a:rPr lang="en-US" sz="1600" dirty="0"/>
              <a:t>Store the SKU or UPC number for each item sold.</a:t>
            </a:r>
          </a:p>
          <a:p>
            <a:r>
              <a:rPr lang="en-US" sz="1600" dirty="0"/>
              <a:t>Implement bar code scanners at the point of sale.</a:t>
            </a:r>
          </a:p>
        </p:txBody>
      </p:sp>
      <p:pic>
        <p:nvPicPr>
          <p:cNvPr id="194" name="Picture Placeholder 193" descr="Bar graph with upward trend with solid fill">
            <a:extLst>
              <a:ext uri="{FF2B5EF4-FFF2-40B4-BE49-F238E27FC236}">
                <a16:creationId xmlns:a16="http://schemas.microsoft.com/office/drawing/2014/main" id="{FAB9DE8A-4935-A3E0-0122-F76CDEAC29D1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661" r="2661"/>
          <a:stretch>
            <a:fillRect/>
          </a:stretch>
        </p:blipFill>
        <p:spPr>
          <a:xfrm>
            <a:off x="5558563" y="3294901"/>
            <a:ext cx="536270" cy="565882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C774673-50D8-2D6F-C339-6E4B0A126B0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105467" y="3173936"/>
            <a:ext cx="5162709" cy="420683"/>
          </a:xfrm>
        </p:spPr>
        <p:txBody>
          <a:bodyPr/>
          <a:lstStyle/>
          <a:p>
            <a:r>
              <a:rPr lang="en-US" sz="1600" dirty="0"/>
              <a:t>Inventory pruning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EB5763E-8BC0-F6C3-3814-6649A828C00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105466" y="3608935"/>
            <a:ext cx="5162709" cy="1177789"/>
          </a:xfrm>
        </p:spPr>
        <p:txBody>
          <a:bodyPr/>
          <a:lstStyle/>
          <a:p>
            <a:r>
              <a:rPr lang="en-US" sz="1600" dirty="0"/>
              <a:t>Reduce the number of goods in the inventory.</a:t>
            </a:r>
          </a:p>
          <a:p>
            <a:r>
              <a:rPr lang="en-US" sz="1600" dirty="0"/>
              <a:t>Procure high demand items well in advance.</a:t>
            </a:r>
          </a:p>
          <a:p>
            <a:r>
              <a:rPr lang="en-US" sz="1600" dirty="0"/>
              <a:t>Form sale contracts with valuable customers.</a:t>
            </a:r>
          </a:p>
          <a:p>
            <a:endParaRPr lang="en-US" sz="1600" dirty="0"/>
          </a:p>
        </p:txBody>
      </p:sp>
      <p:pic>
        <p:nvPicPr>
          <p:cNvPr id="196" name="Picture Placeholder 195" descr="Link with solid fill">
            <a:extLst>
              <a:ext uri="{FF2B5EF4-FFF2-40B4-BE49-F238E27FC236}">
                <a16:creationId xmlns:a16="http://schemas.microsoft.com/office/drawing/2014/main" id="{B21D7164-3991-2960-0F80-CB302359CD8D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2528" r="2528"/>
          <a:stretch>
            <a:fillRect/>
          </a:stretch>
        </p:blipFill>
        <p:spPr>
          <a:xfrm>
            <a:off x="5528997" y="4903078"/>
            <a:ext cx="536270" cy="565882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E02E0C-26E8-8160-D35F-2398015C051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086535" y="4784510"/>
            <a:ext cx="5162709" cy="421399"/>
          </a:xfrm>
        </p:spPr>
        <p:txBody>
          <a:bodyPr/>
          <a:lstStyle/>
          <a:p>
            <a:r>
              <a:rPr lang="en-US" sz="1600" dirty="0"/>
              <a:t>Customer Relations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8180D0-1AB6-8416-0EB1-10648E1A605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086536" y="5228959"/>
            <a:ext cx="5162709" cy="1635938"/>
          </a:xfrm>
        </p:spPr>
        <p:txBody>
          <a:bodyPr/>
          <a:lstStyle/>
          <a:p>
            <a:r>
              <a:rPr lang="en-US" sz="1600" dirty="0"/>
              <a:t>Train employees to create and maintain relations with customers.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6C503-BABC-632E-06CA-12C8474920EB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9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19727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Theme">
  <a:themeElements>
    <a:clrScheme name="Custom 73">
      <a:dk1>
        <a:srgbClr val="000000"/>
      </a:dk1>
      <a:lt1>
        <a:sysClr val="window" lastClr="FFFFFF"/>
      </a:lt1>
      <a:dk2>
        <a:srgbClr val="585858"/>
      </a:dk2>
      <a:lt2>
        <a:srgbClr val="E3E3E3"/>
      </a:lt2>
      <a:accent1>
        <a:srgbClr val="E20613"/>
      </a:accent1>
      <a:accent2>
        <a:srgbClr val="A9C038"/>
      </a:accent2>
      <a:accent3>
        <a:srgbClr val="11AEC7"/>
      </a:accent3>
      <a:accent4>
        <a:srgbClr val="F59F26"/>
      </a:accent4>
      <a:accent5>
        <a:srgbClr val="0062A9"/>
      </a:accent5>
      <a:accent6>
        <a:srgbClr val="EB6047"/>
      </a:accent6>
      <a:hlink>
        <a:srgbClr val="8ED9F6"/>
      </a:hlink>
      <a:folHlink>
        <a:srgbClr val="C0000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455520_Project analysis, from 24Slides_SL_V1.potx" id="{55E7247F-78B2-40DB-9AFE-D4DD42FA8F09}" vid="{22E2FD65-A32D-4798-AF43-CE42F250BDDF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329</TotalTime>
  <Words>281</Words>
  <Application>Microsoft Office PowerPoint</Application>
  <PresentationFormat>Widescreen</PresentationFormat>
  <Paragraphs>57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等线</vt:lpstr>
      <vt:lpstr>Abadi</vt:lpstr>
      <vt:lpstr>Arial</vt:lpstr>
      <vt:lpstr>Calibri</vt:lpstr>
      <vt:lpstr>Century Gothic</vt:lpstr>
      <vt:lpstr>Posterama Text Black</vt:lpstr>
      <vt:lpstr>Posterama Text SemiBold</vt:lpstr>
      <vt:lpstr>Segoe UI Light</vt:lpstr>
      <vt:lpstr>Office 主题​​</vt:lpstr>
      <vt:lpstr>Office Theme</vt:lpstr>
      <vt:lpstr>BDM CAPSTONE  SALES ANALYSIS AND INVENTORY BREAKDOWN OF A STATIONERY SHOP</vt:lpstr>
      <vt:lpstr>ORGANIZATION BACKGROUND</vt:lpstr>
      <vt:lpstr>PROBLEM STATEMENT</vt:lpstr>
      <vt:lpstr>DATA COLLECTION</vt:lpstr>
      <vt:lpstr>DATA ANALYSIS: REVENUE</vt:lpstr>
      <vt:lpstr>DATA ANALYSIS: B2B V. B2C</vt:lpstr>
      <vt:lpstr>DATA ANALYSIS: B2B V. B2C</vt:lpstr>
      <vt:lpstr>DATA ANALYSIS: ITEM ANALYSIS</vt:lpstr>
      <vt:lpstr>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BDM CAPSTONE  SALES ANALYSIS AND INVENTORY BREAKDOWN OF A STATIONERY SHOP</dc:title>
  <dc:creator>Mohit Chakraborty</dc:creator>
  <cp:lastModifiedBy>Mohit Chakraborty</cp:lastModifiedBy>
  <cp:revision>4</cp:revision>
  <dcterms:created xsi:type="dcterms:W3CDTF">2023-05-04T06:47:03Z</dcterms:created>
  <dcterms:modified xsi:type="dcterms:W3CDTF">2023-05-05T12:18:04Z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